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8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8179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2732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4514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5988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7573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4201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3/24/2025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93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3/24/2025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7348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3/24/2025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490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27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3/24/2025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9463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3/24/2025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‹N°›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64637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vermachackathon2025.streamlit.app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vermachackathon2025.streamlit.app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52FAB7B-42C1-46AA-9C68-7AD281066C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905206B-651D-4874-B365-85CC5F9C84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648484" y="-152"/>
            <a:ext cx="8543515" cy="6858000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58000">
                <a:srgbClr val="000000">
                  <a:alpha val="55000"/>
                </a:srgbClr>
              </a:gs>
              <a:gs pos="93000">
                <a:srgbClr val="000000">
                  <a:alpha val="64000"/>
                </a:srgb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ECB05A6-DA53-168A-A3C0-58F59BB8A5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56794" y="3959054"/>
            <a:ext cx="2678411" cy="456701"/>
          </a:xfrm>
        </p:spPr>
        <p:txBody>
          <a:bodyPr anchor="b">
            <a:normAutofit/>
          </a:bodyPr>
          <a:lstStyle/>
          <a:p>
            <a:pPr algn="r"/>
            <a:r>
              <a:rPr lang="fr-CA" dirty="0">
                <a:solidFill>
                  <a:srgbClr val="FFFFFF"/>
                </a:solidFill>
              </a:rPr>
              <a:t>Hackathon-2025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435776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phique 7">
            <a:extLst>
              <a:ext uri="{FF2B5EF4-FFF2-40B4-BE49-F238E27FC236}">
                <a16:creationId xmlns:a16="http://schemas.microsoft.com/office/drawing/2014/main" id="{CBE1CC8E-EEA0-A3CD-DC8F-B403551D4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00500" y="2273121"/>
            <a:ext cx="4191000" cy="1552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543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46FFFC-3ADA-E606-9383-C81533E8D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📲 </a:t>
            </a:r>
            <a:r>
              <a:rPr lang="en-US" dirty="0">
                <a:solidFill>
                  <a:schemeClr val="bg1"/>
                </a:solidFill>
              </a:rPr>
              <a:t>Links:</a:t>
            </a:r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17CAB2-3BA2-71C4-A8F6-25B7677173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9817" y="2785872"/>
            <a:ext cx="4313757" cy="356616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Tool </a:t>
            </a:r>
            <a:r>
              <a:rPr lang="en-US" sz="1400" dirty="0">
                <a:solidFill>
                  <a:schemeClr val="bg1"/>
                </a:solidFill>
              </a:rPr>
              <a:t>(</a:t>
            </a:r>
            <a:r>
              <a:rPr kumimoji="0" lang="fr-FR" altLang="fr-FR" sz="14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https://vermachackathon2025.streamlit.app/</a:t>
            </a:r>
            <a:r>
              <a:rPr lang="en-US" sz="1400" dirty="0">
                <a:solidFill>
                  <a:schemeClr val="bg1"/>
                </a:solidFill>
              </a:rPr>
              <a:t>)</a:t>
            </a:r>
          </a:p>
          <a:p>
            <a:pPr marL="0" indent="0">
              <a:buNone/>
            </a:pPr>
            <a:endParaRPr lang="fr-CA" sz="800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B6857F6F-9DBC-FAFE-F6DA-1CC9441177E7}"/>
              </a:ext>
            </a:extLst>
          </p:cNvPr>
          <p:cNvSpPr txBox="1">
            <a:spLocks/>
          </p:cNvSpPr>
          <p:nvPr/>
        </p:nvSpPr>
        <p:spPr>
          <a:xfrm>
            <a:off x="792480" y="2785872"/>
            <a:ext cx="4313757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3776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857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Data()</a:t>
            </a:r>
            <a:endParaRPr lang="fr-CA" dirty="0">
              <a:solidFill>
                <a:schemeClr val="bg1"/>
              </a:solidFill>
            </a:endParaRPr>
          </a:p>
        </p:txBody>
      </p:sp>
      <p:pic>
        <p:nvPicPr>
          <p:cNvPr id="6" name="Image 5" descr="Une image contenant motif, Graphique, pixel&#10;&#10;Le contenu généré par l’IA peut être incorrect.">
            <a:extLst>
              <a:ext uri="{FF2B5EF4-FFF2-40B4-BE49-F238E27FC236}">
                <a16:creationId xmlns:a16="http://schemas.microsoft.com/office/drawing/2014/main" id="{98B56F73-6D94-530D-A783-A705B782C9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261" y="3289505"/>
            <a:ext cx="2978867" cy="2978867"/>
          </a:xfrm>
          <a:prstGeom prst="rect">
            <a:avLst/>
          </a:prstGeom>
        </p:spPr>
      </p:pic>
      <p:pic>
        <p:nvPicPr>
          <p:cNvPr id="7" name="Graphique 6">
            <a:extLst>
              <a:ext uri="{FF2B5EF4-FFF2-40B4-BE49-F238E27FC236}">
                <a16:creationId xmlns:a16="http://schemas.microsoft.com/office/drawing/2014/main" id="{824AAD07-69B8-740E-19F7-C38A4E2C4F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2900" y="212481"/>
            <a:ext cx="1937845" cy="71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6277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54F4C7-CF7A-E75E-97A9-FA500A9D5E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🎯 </a:t>
            </a:r>
            <a:r>
              <a:rPr lang="fr-CA" dirty="0">
                <a:solidFill>
                  <a:schemeClr val="bg1"/>
                </a:solidFill>
              </a:rPr>
              <a:t>Critères de Réussite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A645095-C367-3E93-9EDB-B38419F631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633472"/>
            <a:ext cx="5160952" cy="3566160"/>
          </a:xfrm>
        </p:spPr>
        <p:txBody>
          <a:bodyPr/>
          <a:lstStyle/>
          <a:p>
            <a:pPr>
              <a:buNone/>
            </a:pPr>
            <a:r>
              <a:rPr lang="fr-FR" b="1" dirty="0">
                <a:solidFill>
                  <a:schemeClr val="bg1"/>
                </a:solidFill>
              </a:rPr>
              <a:t>Évaluation Qualitative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🧠 Les jurys noteront 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Le </a:t>
            </a:r>
            <a:r>
              <a:rPr lang="fr-FR" b="1" dirty="0">
                <a:solidFill>
                  <a:schemeClr val="bg1"/>
                </a:solidFill>
              </a:rPr>
              <a:t>niveau d’innovation</a:t>
            </a:r>
            <a:endParaRPr lang="fr-FR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La </a:t>
            </a:r>
            <a:r>
              <a:rPr lang="fr-FR" b="1" dirty="0">
                <a:solidFill>
                  <a:schemeClr val="bg1"/>
                </a:solidFill>
              </a:rPr>
              <a:t>qualité de la présentation</a:t>
            </a:r>
            <a:endParaRPr lang="fr-FR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La capacité à </a:t>
            </a:r>
            <a:r>
              <a:rPr lang="fr-FR" b="1" dirty="0">
                <a:solidFill>
                  <a:schemeClr val="bg1"/>
                </a:solidFill>
              </a:rPr>
              <a:t>convaincre et vendre l’idée</a:t>
            </a:r>
            <a:endParaRPr lang="fr-FR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La clarté et l’impact de l’approche choisie</a:t>
            </a:r>
          </a:p>
          <a:p>
            <a:pPr marL="0" indent="0">
              <a:buNone/>
            </a:pPr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4" name="Espace réservé du contenu 2">
            <a:extLst>
              <a:ext uri="{FF2B5EF4-FFF2-40B4-BE49-F238E27FC236}">
                <a16:creationId xmlns:a16="http://schemas.microsoft.com/office/drawing/2014/main" id="{93EE239F-D100-62F2-CE95-35E3E336666A}"/>
              </a:ext>
            </a:extLst>
          </p:cNvPr>
          <p:cNvSpPr txBox="1">
            <a:spLocks/>
          </p:cNvSpPr>
          <p:nvPr/>
        </p:nvSpPr>
        <p:spPr>
          <a:xfrm>
            <a:off x="5801032" y="2646647"/>
            <a:ext cx="5160952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93776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51560" indent="-2857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98448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None/>
            </a:pPr>
            <a:r>
              <a:rPr lang="fr-FR" b="1" dirty="0">
                <a:solidFill>
                  <a:schemeClr val="bg1"/>
                </a:solidFill>
              </a:rPr>
              <a:t>Évaluation Quantitative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📊 Chaque solution sera testée sur un </a:t>
            </a:r>
            <a:r>
              <a:rPr lang="fr-FR" b="1" dirty="0">
                <a:solidFill>
                  <a:schemeClr val="bg1"/>
                </a:solidFill>
              </a:rPr>
              <a:t>jeu de données de test</a:t>
            </a:r>
            <a:r>
              <a:rPr lang="fr-FR" dirty="0">
                <a:solidFill>
                  <a:schemeClr val="bg1"/>
                </a:solidFill>
              </a:rPr>
              <a:t>.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L’efficacité de l’algorithme sera mesurée selon la l’estimation du SOH.</a:t>
            </a:r>
            <a:endParaRPr lang="fr-CA" dirty="0">
              <a:solidFill>
                <a:schemeClr val="bg1"/>
              </a:solidFill>
            </a:endParaRPr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8F192842-AACB-1E49-58BA-D166A73354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2900" y="212481"/>
            <a:ext cx="1937845" cy="71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277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B829BD-7539-9CBB-F414-7E76A7DB0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🏆 Récompenses / Classement</a:t>
            </a:r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D5288E4-A1A3-4A42-4C7F-E7C24E82E2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None/>
            </a:pPr>
            <a:r>
              <a:rPr lang="fr-FR" dirty="0">
                <a:solidFill>
                  <a:schemeClr val="bg1"/>
                </a:solidFill>
              </a:rPr>
              <a:t>Les </a:t>
            </a:r>
            <a:r>
              <a:rPr lang="fr-FR" b="1" dirty="0">
                <a:solidFill>
                  <a:schemeClr val="bg1"/>
                </a:solidFill>
              </a:rPr>
              <a:t>trois premières équipes</a:t>
            </a:r>
            <a:r>
              <a:rPr lang="fr-FR" dirty="0">
                <a:solidFill>
                  <a:schemeClr val="bg1"/>
                </a:solidFill>
              </a:rPr>
              <a:t> seront récompensées :</a:t>
            </a:r>
          </a:p>
          <a:p>
            <a:pPr>
              <a:buNone/>
            </a:pPr>
            <a:r>
              <a:rPr lang="fr-FR" dirty="0">
                <a:solidFill>
                  <a:schemeClr val="bg1"/>
                </a:solidFill>
              </a:rPr>
              <a:t>    🥇 </a:t>
            </a:r>
            <a:r>
              <a:rPr lang="fr-FR" b="1" dirty="0">
                <a:solidFill>
                  <a:schemeClr val="bg1"/>
                </a:solidFill>
              </a:rPr>
              <a:t>1ère Place</a:t>
            </a:r>
            <a:r>
              <a:rPr lang="fr-FR" dirty="0">
                <a:solidFill>
                  <a:schemeClr val="bg1"/>
                </a:solidFill>
              </a:rPr>
              <a:t> – Médaille d’Or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🥈 </a:t>
            </a:r>
            <a:r>
              <a:rPr lang="fr-FR" b="1" dirty="0">
                <a:solidFill>
                  <a:schemeClr val="bg1"/>
                </a:solidFill>
              </a:rPr>
              <a:t>2e Place</a:t>
            </a:r>
            <a:r>
              <a:rPr lang="fr-FR" dirty="0">
                <a:solidFill>
                  <a:schemeClr val="bg1"/>
                </a:solidFill>
              </a:rPr>
              <a:t>    – Médaille d’Argent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🥉 </a:t>
            </a:r>
            <a:r>
              <a:rPr lang="fr-FR" b="1" dirty="0">
                <a:solidFill>
                  <a:schemeClr val="bg1"/>
                </a:solidFill>
              </a:rPr>
              <a:t>3e Place</a:t>
            </a:r>
            <a:r>
              <a:rPr lang="fr-FR" dirty="0">
                <a:solidFill>
                  <a:schemeClr val="bg1"/>
                </a:solidFill>
              </a:rPr>
              <a:t>    – Médaille de Bronze</a:t>
            </a:r>
          </a:p>
          <a:p>
            <a:r>
              <a:rPr lang="fr-FR" dirty="0">
                <a:solidFill>
                  <a:schemeClr val="bg1"/>
                </a:solidFill>
              </a:rPr>
              <a:t>🔹 Le classement sera basé sur la </a:t>
            </a:r>
            <a:r>
              <a:rPr lang="fr-FR" b="1" dirty="0">
                <a:solidFill>
                  <a:schemeClr val="bg1"/>
                </a:solidFill>
              </a:rPr>
              <a:t>performance technique</a:t>
            </a:r>
            <a:r>
              <a:rPr lang="fr-FR" dirty="0">
                <a:solidFill>
                  <a:schemeClr val="bg1"/>
                </a:solidFill>
              </a:rPr>
              <a:t> et la </a:t>
            </a:r>
            <a:r>
              <a:rPr lang="fr-FR" b="1" dirty="0">
                <a:solidFill>
                  <a:schemeClr val="bg1"/>
                </a:solidFill>
              </a:rPr>
              <a:t>qualité de la présentation</a:t>
            </a:r>
            <a:r>
              <a:rPr lang="fr-FR" dirty="0">
                <a:solidFill>
                  <a:schemeClr val="bg1"/>
                </a:solidFill>
              </a:rPr>
              <a:t>.</a:t>
            </a:r>
            <a:br>
              <a:rPr lang="fr-FR" dirty="0">
                <a:solidFill>
                  <a:schemeClr val="bg1"/>
                </a:solidFill>
              </a:rPr>
            </a:br>
            <a:r>
              <a:rPr lang="fr-FR" dirty="0">
                <a:solidFill>
                  <a:schemeClr val="bg1"/>
                </a:solidFill>
              </a:rPr>
              <a:t>🔹 Les gag</a:t>
            </a:r>
            <a:r>
              <a:rPr lang="fr-FR" b="1" u="sng" dirty="0">
                <a:solidFill>
                  <a:schemeClr val="bg1"/>
                </a:solidFill>
              </a:rPr>
              <a:t>nants seront annoncés après l’évaluation finale du jury.</a:t>
            </a:r>
          </a:p>
          <a:p>
            <a:pPr marL="0" indent="0">
              <a:buNone/>
            </a:pPr>
            <a:endParaRPr lang="fr-FR" b="1" u="sng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fr-FR" b="1" u="sng" dirty="0">
                <a:solidFill>
                  <a:schemeClr val="bg1"/>
                </a:solidFill>
              </a:rPr>
              <a:t>Tout usage d’agents d’intelligence artificielle (IA), tels que GPT, Claude, Mistral, </a:t>
            </a:r>
            <a:r>
              <a:rPr lang="fr-FR" b="1" u="sng" dirty="0" err="1">
                <a:solidFill>
                  <a:schemeClr val="bg1"/>
                </a:solidFill>
              </a:rPr>
              <a:t>Perplexity</a:t>
            </a:r>
            <a:r>
              <a:rPr lang="fr-FR" b="1" u="sng" dirty="0">
                <a:solidFill>
                  <a:schemeClr val="bg1"/>
                </a:solidFill>
              </a:rPr>
              <a:t>, etc., est autorisé.</a:t>
            </a:r>
            <a:br>
              <a:rPr lang="fr-FR" b="1" u="sng" dirty="0">
                <a:solidFill>
                  <a:schemeClr val="bg1"/>
                </a:solidFill>
              </a:rPr>
            </a:br>
            <a:r>
              <a:rPr lang="fr-FR" b="1" u="sng" dirty="0">
                <a:solidFill>
                  <a:schemeClr val="bg1"/>
                </a:solidFill>
              </a:rPr>
              <a:t>Cependant, chaque groupe doit être capable de défendre non seulement son idée, mais également son code devant le jury.</a:t>
            </a: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53F1017C-A487-2E04-5E0C-8980F186C6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2900" y="212481"/>
            <a:ext cx="1937845" cy="71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4313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AEDFA2-B6A5-56F9-0A17-42FB915186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Merci ! </a:t>
            </a:r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9E6880-9163-D1F2-F463-04333F4184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8" y="1920241"/>
            <a:ext cx="10890928" cy="3566160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CA" sz="4400" dirty="0">
                <a:solidFill>
                  <a:schemeClr val="bg1"/>
                </a:solidFill>
              </a:rPr>
              <a:t>Ready – Set – Code!</a:t>
            </a:r>
          </a:p>
          <a:p>
            <a:pPr marL="0" indent="0" algn="ctr">
              <a:buNone/>
            </a:pPr>
            <a:endParaRPr lang="fr-CA" sz="4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fr-CA" sz="4400" dirty="0">
              <a:solidFill>
                <a:schemeClr val="bg1"/>
              </a:solidFill>
            </a:endParaRPr>
          </a:p>
          <a:p>
            <a:pPr marL="0" indent="0" algn="ctr">
              <a:buNone/>
            </a:pPr>
            <a:endParaRPr lang="fr-CA" sz="4400" dirty="0">
              <a:solidFill>
                <a:schemeClr val="bg1"/>
              </a:solidFill>
            </a:endParaRP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8801EB42-98F4-CF83-6A23-E63EB3DD5B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2900" y="212481"/>
            <a:ext cx="1937845" cy="717883"/>
          </a:xfrm>
          <a:prstGeom prst="rect">
            <a:avLst/>
          </a:prstGeom>
        </p:spPr>
      </p:pic>
      <p:pic>
        <p:nvPicPr>
          <p:cNvPr id="6" name="Image 5" descr="Une image contenant habits, peinture, Danse, chaussures&#10;&#10;Le contenu généré par l’IA peut être incorrect.">
            <a:extLst>
              <a:ext uri="{FF2B5EF4-FFF2-40B4-BE49-F238E27FC236}">
                <a16:creationId xmlns:a16="http://schemas.microsoft.com/office/drawing/2014/main" id="{39D13C15-B00F-E523-77FC-37AF02F0117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730" y="2835728"/>
            <a:ext cx="6905625" cy="3946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8763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A10064-3472-D563-54B3-044124F7D5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Objectifs du Hackathon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ECB0103-68DF-907D-D574-432F59D03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>
                <a:solidFill>
                  <a:schemeClr val="bg1"/>
                </a:solidFill>
              </a:rPr>
              <a:t>Vision : </a:t>
            </a:r>
            <a:r>
              <a:rPr lang="fr-FR" dirty="0">
                <a:solidFill>
                  <a:schemeClr val="bg1"/>
                </a:solidFill>
              </a:rPr>
              <a:t>Améliorer la fiabilité et la sécurité routière grâce à l’innovation</a:t>
            </a:r>
          </a:p>
          <a:p>
            <a:r>
              <a:rPr lang="fr-FR" b="1" dirty="0">
                <a:solidFill>
                  <a:schemeClr val="bg1"/>
                </a:solidFill>
              </a:rPr>
              <a:t>But principal : </a:t>
            </a:r>
            <a:r>
              <a:rPr lang="fr-FR" dirty="0">
                <a:solidFill>
                  <a:schemeClr val="bg1"/>
                </a:solidFill>
              </a:rPr>
              <a:t>Améliorer la robustesse et la tolérance aux défaillances des systèmes PCMS en ce qui concerne leur autonomie énergétique </a:t>
            </a:r>
            <a:r>
              <a:rPr lang="fr-FR" u="sng" dirty="0">
                <a:solidFill>
                  <a:schemeClr val="bg1"/>
                </a:solidFill>
              </a:rPr>
              <a:t>en estimant l'État de Santé (SOH) des batteries</a:t>
            </a:r>
            <a:r>
              <a:rPr lang="fr-FR" dirty="0">
                <a:solidFill>
                  <a:schemeClr val="bg1"/>
                </a:solidFill>
              </a:rPr>
              <a:t> afin de prévenir les pannes énergétiques tout au long de leur cycle de vie.</a:t>
            </a:r>
            <a:endParaRPr lang="fr-CA" dirty="0">
              <a:solidFill>
                <a:schemeClr val="bg1"/>
              </a:solidFill>
            </a:endParaRP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17D591F7-4171-68DB-EE8F-9B60F50CFD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2900" y="212481"/>
            <a:ext cx="1937845" cy="71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049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1104A62-8E62-1230-9C2B-C54FE22609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53975C6-B639-BE23-D721-117112CC4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Contexte</a:t>
            </a:r>
          </a:p>
        </p:txBody>
      </p:sp>
      <p:pic>
        <p:nvPicPr>
          <p:cNvPr id="9" name="Image 8" descr="Une image contenant texte, horloge, tableau, capture d’écran&#10;&#10;Le contenu généré par l’IA peut être incorrect.">
            <a:extLst>
              <a:ext uri="{FF2B5EF4-FFF2-40B4-BE49-F238E27FC236}">
                <a16:creationId xmlns:a16="http://schemas.microsoft.com/office/drawing/2014/main" id="{A3BDE269-72DF-9D94-9026-D77153A627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7439" y="2592203"/>
            <a:ext cx="3188486" cy="3188486"/>
          </a:xfrm>
          <a:prstGeom prst="rect">
            <a:avLst/>
          </a:prstGeom>
        </p:spPr>
      </p:pic>
      <p:grpSp>
        <p:nvGrpSpPr>
          <p:cNvPr id="20" name="Groupe 19">
            <a:extLst>
              <a:ext uri="{FF2B5EF4-FFF2-40B4-BE49-F238E27FC236}">
                <a16:creationId xmlns:a16="http://schemas.microsoft.com/office/drawing/2014/main" id="{5237344F-DBA5-0443-FF0F-38133A5D0987}"/>
              </a:ext>
            </a:extLst>
          </p:cNvPr>
          <p:cNvGrpSpPr/>
          <p:nvPr/>
        </p:nvGrpSpPr>
        <p:grpSpPr>
          <a:xfrm>
            <a:off x="4506840" y="2323068"/>
            <a:ext cx="6206880" cy="2785241"/>
            <a:chOff x="2769480" y="2323068"/>
            <a:chExt cx="6206880" cy="2785241"/>
          </a:xfrm>
        </p:grpSpPr>
        <p:cxnSp>
          <p:nvCxnSpPr>
            <p:cNvPr id="14" name="Connecteur droit avec flèche 13">
              <a:extLst>
                <a:ext uri="{FF2B5EF4-FFF2-40B4-BE49-F238E27FC236}">
                  <a16:creationId xmlns:a16="http://schemas.microsoft.com/office/drawing/2014/main" id="{B99602F5-9D13-DA0E-3929-F5F1D7027CB4}"/>
                </a:ext>
              </a:extLst>
            </p:cNvPr>
            <p:cNvCxnSpPr/>
            <p:nvPr/>
          </p:nvCxnSpPr>
          <p:spPr>
            <a:xfrm flipH="1">
              <a:off x="3068320" y="2692400"/>
              <a:ext cx="3159760" cy="81280"/>
            </a:xfrm>
            <a:prstGeom prst="straightConnector1">
              <a:avLst/>
            </a:prstGeom>
            <a:ln w="1905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043CAA54-D74B-6D93-12D7-36D46C0086FB}"/>
                </a:ext>
              </a:extLst>
            </p:cNvPr>
            <p:cNvSpPr txBox="1"/>
            <p:nvPr/>
          </p:nvSpPr>
          <p:spPr>
            <a:xfrm>
              <a:off x="5618480" y="2323068"/>
              <a:ext cx="2875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b="1" dirty="0">
                  <a:solidFill>
                    <a:schemeClr val="bg1"/>
                  </a:solidFill>
                </a:rPr>
                <a:t>Panneau solaire</a:t>
              </a:r>
              <a:endParaRPr lang="fr-CA" dirty="0">
                <a:solidFill>
                  <a:schemeClr val="bg1"/>
                </a:solidFill>
              </a:endParaRPr>
            </a:p>
          </p:txBody>
        </p:sp>
        <p:cxnSp>
          <p:nvCxnSpPr>
            <p:cNvPr id="16" name="Connecteur droit avec flèche 15">
              <a:extLst>
                <a:ext uri="{FF2B5EF4-FFF2-40B4-BE49-F238E27FC236}">
                  <a16:creationId xmlns:a16="http://schemas.microsoft.com/office/drawing/2014/main" id="{8044799E-1319-8DF6-396F-966D605D3528}"/>
                </a:ext>
              </a:extLst>
            </p:cNvPr>
            <p:cNvCxnSpPr/>
            <p:nvPr/>
          </p:nvCxnSpPr>
          <p:spPr>
            <a:xfrm flipH="1">
              <a:off x="3448443" y="3563989"/>
              <a:ext cx="3159760" cy="81280"/>
            </a:xfrm>
            <a:prstGeom prst="straightConnector1">
              <a:avLst/>
            </a:prstGeom>
            <a:ln w="1905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269AB044-9687-9261-4928-377ED572E732}"/>
                </a:ext>
              </a:extLst>
            </p:cNvPr>
            <p:cNvSpPr txBox="1"/>
            <p:nvPr/>
          </p:nvSpPr>
          <p:spPr>
            <a:xfrm>
              <a:off x="6101080" y="3184497"/>
              <a:ext cx="2875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dirty="0">
                  <a:solidFill>
                    <a:schemeClr val="bg1"/>
                  </a:solidFill>
                </a:rPr>
                <a:t>Panneau d'affichage</a:t>
              </a:r>
            </a:p>
          </p:txBody>
        </p:sp>
        <p:cxnSp>
          <p:nvCxnSpPr>
            <p:cNvPr id="18" name="Connecteur droit avec flèche 17">
              <a:extLst>
                <a:ext uri="{FF2B5EF4-FFF2-40B4-BE49-F238E27FC236}">
                  <a16:creationId xmlns:a16="http://schemas.microsoft.com/office/drawing/2014/main" id="{683D143F-2676-C71B-F5B2-20C86C8BFE6A}"/>
                </a:ext>
              </a:extLst>
            </p:cNvPr>
            <p:cNvCxnSpPr/>
            <p:nvPr/>
          </p:nvCxnSpPr>
          <p:spPr>
            <a:xfrm flipH="1">
              <a:off x="2769480" y="5027029"/>
              <a:ext cx="3159760" cy="81280"/>
            </a:xfrm>
            <a:prstGeom prst="straightConnector1">
              <a:avLst/>
            </a:prstGeom>
            <a:ln w="19050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arrow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/>
            </a:fontRef>
          </p:style>
        </p:cxnSp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1492196B-57DE-902B-EA56-94AACDA039B1}"/>
                </a:ext>
              </a:extLst>
            </p:cNvPr>
            <p:cNvSpPr txBox="1"/>
            <p:nvPr/>
          </p:nvSpPr>
          <p:spPr>
            <a:xfrm>
              <a:off x="5422117" y="4647537"/>
              <a:ext cx="28752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r-CA" b="1" dirty="0">
                  <a:solidFill>
                    <a:schemeClr val="bg1"/>
                  </a:solidFill>
                </a:rPr>
                <a:t>Contrôleur</a:t>
              </a:r>
              <a:r>
                <a:rPr lang="fr-CA" dirty="0">
                  <a:solidFill>
                    <a:schemeClr val="bg1"/>
                  </a:solidFill>
                </a:rPr>
                <a:t> et </a:t>
              </a:r>
              <a:r>
                <a:rPr lang="fr-CA" b="1" u="sng" dirty="0">
                  <a:solidFill>
                    <a:schemeClr val="bg1"/>
                  </a:solidFill>
                </a:rPr>
                <a:t>batteries</a:t>
              </a:r>
            </a:p>
          </p:txBody>
        </p:sp>
      </p:grpSp>
      <p:pic>
        <p:nvPicPr>
          <p:cNvPr id="21" name="Graphique 20">
            <a:extLst>
              <a:ext uri="{FF2B5EF4-FFF2-40B4-BE49-F238E27FC236}">
                <a16:creationId xmlns:a16="http://schemas.microsoft.com/office/drawing/2014/main" id="{49FDDD6B-B6E7-DD83-7A9F-8EF596530B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2900" y="212481"/>
            <a:ext cx="1937845" cy="71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606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0B218C1-739A-CF95-D899-9C7D156E4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03864" y="177963"/>
            <a:ext cx="12378813" cy="697107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fr-FR" sz="2800" dirty="0">
                <a:solidFill>
                  <a:schemeClr val="bg1">
                    <a:lumMod val="95000"/>
                    <a:alpha val="17000"/>
                  </a:schemeClr>
                </a:solidFill>
              </a:rPr>
              <a:t>Température de charge       Température de décharge    Température de stockage    Courant de charge/décharge    Tension de la batterie    Résistance interne    Taux d'autodécharge       Nombre de cycles       Profil de charge       Température ambiante    Humidité excessive    Exposition solaire directe       Vibrations mécaniques       Poussière et saleté       Pluie / Infiltration d'eau        Altitude         Chimie interne       Chocs ou coups physiques  Température de charge       Température de décharge    Température de stockage    Courant de charge/décharge    Tension de la batterie    Résistance interne    Taux d'autodécharge       Nombre de cycles       Profil de charge       Température ambiante    Humidité excessive    Exposition solaire directe       Vibrations mécaniques       Poussière et saleté       Pluie / Infiltration d'eau        Altitude         Chimie interne       Chocs ou coups physiques</a:t>
            </a:r>
            <a:endParaRPr lang="fr-CA" sz="2800" dirty="0">
              <a:solidFill>
                <a:schemeClr val="bg1">
                  <a:lumMod val="95000"/>
                  <a:alpha val="17000"/>
                </a:schemeClr>
              </a:solidFill>
            </a:endParaRPr>
          </a:p>
          <a:p>
            <a:pPr marL="0" indent="0" algn="ctr">
              <a:buNone/>
            </a:pPr>
            <a:endParaRPr lang="fr-CA" sz="2800" dirty="0">
              <a:solidFill>
                <a:schemeClr val="bg1">
                  <a:lumMod val="95000"/>
                  <a:alpha val="17000"/>
                </a:schemeClr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1B04351-3225-5BB1-4D91-674FBAC6E6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Un problème multivarié</a:t>
            </a:r>
          </a:p>
        </p:txBody>
      </p:sp>
      <p:pic>
        <p:nvPicPr>
          <p:cNvPr id="5" name="Image 4" descr="Une image contenant Appareils électroniques, intérieur, Ingénierie électronique, machine&#10;&#10;Le contenu généré par l’IA peut être incorrect.">
            <a:extLst>
              <a:ext uri="{FF2B5EF4-FFF2-40B4-BE49-F238E27FC236}">
                <a16:creationId xmlns:a16="http://schemas.microsoft.com/office/drawing/2014/main" id="{BA0950D1-D266-EC24-63DC-CF2C9659C6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1288" y="5255"/>
            <a:ext cx="6852745" cy="6852745"/>
          </a:xfrm>
          <a:prstGeom prst="rect">
            <a:avLst/>
          </a:prstGeom>
          <a:effectLst>
            <a:glow rad="127000">
              <a:schemeClr val="accent1">
                <a:alpha val="0"/>
              </a:schemeClr>
            </a:glow>
          </a:effec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8FA5D4E8-7688-43DF-819E-879DAABCCA46}"/>
              </a:ext>
            </a:extLst>
          </p:cNvPr>
          <p:cNvSpPr txBox="1"/>
          <p:nvPr/>
        </p:nvSpPr>
        <p:spPr>
          <a:xfrm>
            <a:off x="802640" y="2082800"/>
            <a:ext cx="5557520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Température de charge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Température de décharge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Température de stockage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Courant de charge/décharge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Tension de la batterie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Résistance interne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Taux d'autodécharge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Nombre de cycles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Profil de charge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Température ambiante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Humidité excessive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Exposition solaire directe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Vibrations mécaniques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Poussière et saleté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Pluie / Infiltration d’eau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Altitude    Chimie interne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400" dirty="0">
                <a:solidFill>
                  <a:schemeClr val="bg1"/>
                </a:solidFill>
              </a:rPr>
              <a:t> Chocs ou coups physiques</a:t>
            </a:r>
            <a:endParaRPr lang="fr-CA" sz="1400" dirty="0">
              <a:solidFill>
                <a:schemeClr val="bg1"/>
              </a:solidFill>
            </a:endParaRPr>
          </a:p>
        </p:txBody>
      </p:sp>
      <p:pic>
        <p:nvPicPr>
          <p:cNvPr id="7" name="Graphique 6">
            <a:extLst>
              <a:ext uri="{FF2B5EF4-FFF2-40B4-BE49-F238E27FC236}">
                <a16:creationId xmlns:a16="http://schemas.microsoft.com/office/drawing/2014/main" id="{9BF38F30-789A-E49D-BFAB-AB63A385D2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2900" y="212481"/>
            <a:ext cx="1937845" cy="71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172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B7A62F-37EC-C2EA-8DEF-62701A7A6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/>
              <a:t>⚡</a:t>
            </a:r>
            <a:r>
              <a:rPr lang="fr-FR" b="1" dirty="0">
                <a:solidFill>
                  <a:schemeClr val="bg1"/>
                </a:solidFill>
              </a:rPr>
              <a:t>Défi 1 (Estimation du SOH)</a:t>
            </a:r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8E6D1A0-4A76-95C4-843F-B5AD50105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>
                <a:solidFill>
                  <a:schemeClr val="bg1"/>
                </a:solidFill>
              </a:rPr>
              <a:t>Le SOH est un indicateur (%) qui reflète la capacité actuelle d'une batterie par rapport à sa capacité nominale, et mesure son niveau de dégradation.</a:t>
            </a:r>
          </a:p>
          <a:p>
            <a:pPr marL="0" indent="0">
              <a:buNone/>
            </a:pPr>
            <a:endParaRPr lang="fr-CA" dirty="0">
              <a:solidFill>
                <a:schemeClr val="bg1"/>
              </a:solidFill>
            </a:endParaRPr>
          </a:p>
          <a:p>
            <a:pPr algn="ctr">
              <a:buNone/>
            </a:pPr>
            <a:r>
              <a:rPr lang="fr-FR" b="1" dirty="0">
                <a:solidFill>
                  <a:schemeClr val="bg1"/>
                </a:solidFill>
              </a:rPr>
              <a:t>SOH = 100 % → Batterie saine</a:t>
            </a:r>
          </a:p>
          <a:p>
            <a:pPr algn="ctr">
              <a:buNone/>
            </a:pPr>
            <a:r>
              <a:rPr lang="fr-FR" b="1" dirty="0">
                <a:solidFill>
                  <a:schemeClr val="bg1"/>
                </a:solidFill>
              </a:rPr>
              <a:t>SOH = 0 % → Batterie totalement dégradée</a:t>
            </a:r>
            <a:endParaRPr lang="fr-FR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fr-FR" dirty="0">
                <a:solidFill>
                  <a:schemeClr val="bg1"/>
                </a:solidFill>
              </a:rPr>
              <a:t>👉 Pour estimer le SOH, comparez :</a:t>
            </a:r>
          </a:p>
          <a:p>
            <a:pPr lvl="1"/>
            <a:r>
              <a:rPr lang="fr-FR" b="1" dirty="0">
                <a:solidFill>
                  <a:schemeClr val="bg1"/>
                </a:solidFill>
              </a:rPr>
              <a:t>Données réelles</a:t>
            </a:r>
            <a:r>
              <a:rPr lang="fr-FR" dirty="0">
                <a:solidFill>
                  <a:schemeClr val="bg1"/>
                </a:solidFill>
              </a:rPr>
              <a:t> de la batterie</a:t>
            </a:r>
          </a:p>
          <a:p>
            <a:pPr lvl="1"/>
            <a:r>
              <a:rPr lang="fr-FR" b="1" dirty="0">
                <a:solidFill>
                  <a:schemeClr val="bg1"/>
                </a:solidFill>
              </a:rPr>
              <a:t>Données d’usine</a:t>
            </a:r>
            <a:r>
              <a:rPr lang="fr-FR" dirty="0">
                <a:solidFill>
                  <a:schemeClr val="bg1"/>
                </a:solidFill>
              </a:rPr>
              <a:t> (valeurs nominales)</a:t>
            </a:r>
          </a:p>
          <a:p>
            <a:pPr marL="0" indent="0">
              <a:buNone/>
            </a:pPr>
            <a:r>
              <a:rPr lang="fr-FR" dirty="0">
                <a:solidFill>
                  <a:schemeClr val="bg1"/>
                </a:solidFill>
              </a:rPr>
              <a:t>💭 Trouvez une méthode pour fusionner ces deux sources et générer un indicateur fiable.</a:t>
            </a:r>
          </a:p>
          <a:p>
            <a:pPr marL="0" indent="0">
              <a:buNone/>
            </a:pPr>
            <a:endParaRPr lang="fr-FR" dirty="0">
              <a:solidFill>
                <a:schemeClr val="bg1"/>
              </a:solidFill>
            </a:endParaRP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09505917-2CE4-5A4B-4198-4E18295756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2900" y="212481"/>
            <a:ext cx="1937845" cy="71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618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27BAC32-D75B-64A8-E39C-14D1894F4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E8C972A-072E-DED5-CC9B-CB4833E8F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chemeClr val="bg1"/>
                </a:solidFill>
              </a:rPr>
              <a:t>Défi 1 (Estimation du SOH)</a:t>
            </a:r>
            <a:endParaRPr lang="fr-CA" dirty="0">
              <a:solidFill>
                <a:schemeClr val="bg1"/>
              </a:solidFill>
            </a:endParaRPr>
          </a:p>
        </p:txBody>
      </p:sp>
      <p:pic>
        <p:nvPicPr>
          <p:cNvPr id="4" name="Graphique 3">
            <a:extLst>
              <a:ext uri="{FF2B5EF4-FFF2-40B4-BE49-F238E27FC236}">
                <a16:creationId xmlns:a16="http://schemas.microsoft.com/office/drawing/2014/main" id="{683EB3A2-2270-32DF-4EC8-9C4DA9D55F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2900" y="212481"/>
            <a:ext cx="1937845" cy="717883"/>
          </a:xfrm>
          <a:prstGeom prst="rect">
            <a:avLst/>
          </a:prstGeom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3B6AB46A-D806-DC46-C332-54DBCFCB11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123" y="2774547"/>
            <a:ext cx="8220596" cy="2711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52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F046F48-BEB2-1F0B-BD57-036F5B657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que 3">
            <a:extLst>
              <a:ext uri="{FF2B5EF4-FFF2-40B4-BE49-F238E27FC236}">
                <a16:creationId xmlns:a16="http://schemas.microsoft.com/office/drawing/2014/main" id="{241A2E93-1F8F-175F-0054-99B08B25E3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42900" y="212481"/>
            <a:ext cx="1937845" cy="717883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45A1AF37-7864-7BE0-971F-E4437F364066}"/>
              </a:ext>
            </a:extLst>
          </p:cNvPr>
          <p:cNvSpPr txBox="1"/>
          <p:nvPr/>
        </p:nvSpPr>
        <p:spPr>
          <a:xfrm>
            <a:off x="650535" y="2803832"/>
            <a:ext cx="1089092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Objectif :</a:t>
            </a:r>
            <a:r>
              <a:rPr lang="fr-FR" dirty="0">
                <a:solidFill>
                  <a:schemeClr val="bg1"/>
                </a:solidFill>
              </a:rPr>
              <a:t> Réduire le volume de données tout en gardant une estimation fiable du SOH.</a:t>
            </a:r>
          </a:p>
          <a:p>
            <a:pPr lvl="1"/>
            <a:endParaRPr lang="fr-FR" dirty="0">
              <a:solidFill>
                <a:schemeClr val="bg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Comparer le </a:t>
            </a:r>
            <a:r>
              <a:rPr lang="fr-FR" b="1" dirty="0">
                <a:solidFill>
                  <a:schemeClr val="bg1"/>
                </a:solidFill>
              </a:rPr>
              <a:t>SOH calculé avec 100 % des données </a:t>
            </a:r>
            <a:r>
              <a:rPr lang="fr-FR" dirty="0">
                <a:solidFill>
                  <a:schemeClr val="bg1"/>
                </a:solidFill>
              </a:rPr>
              <a:t>avec le </a:t>
            </a:r>
            <a:r>
              <a:rPr lang="fr-FR" b="1" dirty="0">
                <a:solidFill>
                  <a:schemeClr val="bg1"/>
                </a:solidFill>
              </a:rPr>
              <a:t>SOH obtenu après réduction des données</a:t>
            </a:r>
            <a:r>
              <a:rPr lang="fr-FR" dirty="0">
                <a:solidFill>
                  <a:schemeClr val="bg1"/>
                </a:solidFill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</a:rPr>
              <a:t>Concevoir une stratégie qui équilibre </a:t>
            </a:r>
            <a:r>
              <a:rPr lang="fr-FR" b="1" dirty="0">
                <a:solidFill>
                  <a:schemeClr val="bg1"/>
                </a:solidFill>
              </a:rPr>
              <a:t>précision</a:t>
            </a:r>
            <a:r>
              <a:rPr lang="fr-FR" dirty="0">
                <a:solidFill>
                  <a:schemeClr val="bg1"/>
                </a:solidFill>
              </a:rPr>
              <a:t> et </a:t>
            </a:r>
            <a:r>
              <a:rPr lang="fr-FR" b="1" dirty="0">
                <a:solidFill>
                  <a:schemeClr val="bg1"/>
                </a:solidFill>
              </a:rPr>
              <a:t>efficacité</a:t>
            </a:r>
            <a:r>
              <a:rPr lang="fr-FR" dirty="0">
                <a:solidFill>
                  <a:schemeClr val="bg1"/>
                </a:solidFill>
              </a:rPr>
              <a:t>.</a:t>
            </a:r>
          </a:p>
          <a:p>
            <a:endParaRPr lang="fr-FR" dirty="0">
              <a:solidFill>
                <a:schemeClr val="bg1"/>
              </a:solidFill>
            </a:endParaRPr>
          </a:p>
          <a:p>
            <a:r>
              <a:rPr lang="fr-FR" dirty="0">
                <a:solidFill>
                  <a:schemeClr val="bg1"/>
                </a:solidFill>
              </a:rPr>
              <a:t>👉 </a:t>
            </a:r>
            <a:r>
              <a:rPr lang="fr-FR" b="1" dirty="0">
                <a:solidFill>
                  <a:schemeClr val="bg1"/>
                </a:solidFill>
              </a:rPr>
              <a:t>Question-clé :</a:t>
            </a:r>
            <a:r>
              <a:rPr lang="fr-FR" dirty="0">
                <a:solidFill>
                  <a:schemeClr val="bg1"/>
                </a:solidFill>
              </a:rPr>
              <a:t> Peut-on estimer le SOH avec moins de données sans perdre en fiabilité?</a:t>
            </a:r>
          </a:p>
          <a:p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7" name="Titre 6">
            <a:extLst>
              <a:ext uri="{FF2B5EF4-FFF2-40B4-BE49-F238E27FC236}">
                <a16:creationId xmlns:a16="http://schemas.microsoft.com/office/drawing/2014/main" id="{E9DA6788-3556-F353-3D08-C2D3E3B14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⚡ </a:t>
            </a:r>
            <a:r>
              <a:rPr lang="fr-FR" b="1" dirty="0">
                <a:solidFill>
                  <a:schemeClr val="bg1"/>
                </a:solidFill>
              </a:rPr>
              <a:t>Défi 2 – Optimisation de l'Échantillonnage </a:t>
            </a:r>
            <a:endParaRPr lang="fr-CA" dirty="0">
              <a:solidFill>
                <a:schemeClr val="bg1"/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EDC8D617-EABE-36F0-54E1-CFE4880FC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5102" y="4682041"/>
            <a:ext cx="4960882" cy="1841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6156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951C464-E226-15F8-5258-00559D558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CA" dirty="0">
                <a:solidFill>
                  <a:schemeClr val="bg1"/>
                </a:solidFill>
              </a:rPr>
              <a:t>Ex</a:t>
            </a:r>
            <a:r>
              <a:rPr lang="en-US" dirty="0">
                <a:solidFill>
                  <a:schemeClr val="bg1"/>
                </a:solidFill>
              </a:rPr>
              <a:t>: </a:t>
            </a:r>
            <a:r>
              <a:rPr lang="fr-CA" sz="4000" b="1" dirty="0">
                <a:solidFill>
                  <a:schemeClr val="bg1"/>
                </a:solidFill>
              </a:rPr>
              <a:t>Niveau de compression</a:t>
            </a:r>
            <a:r>
              <a:rPr lang="fr-CA" sz="4000" dirty="0">
                <a:solidFill>
                  <a:schemeClr val="bg1"/>
                </a:solidFill>
              </a:rPr>
              <a:t>.</a:t>
            </a:r>
            <a:br>
              <a:rPr lang="fr-CA" sz="4000" dirty="0">
                <a:solidFill>
                  <a:schemeClr val="bg1"/>
                </a:solidFill>
              </a:rPr>
            </a:br>
            <a:endParaRPr lang="fr-CA" dirty="0">
              <a:solidFill>
                <a:schemeClr val="bg1"/>
              </a:solidFill>
            </a:endParaRPr>
          </a:p>
        </p:txBody>
      </p:sp>
      <p:pic>
        <p:nvPicPr>
          <p:cNvPr id="5" name="Espace réservé du contenu 4" descr="Une image contenant motif, Caractère coloré, Lilas, carré&#10;&#10;Le contenu généré par l’IA peut être incorrect.">
            <a:extLst>
              <a:ext uri="{FF2B5EF4-FFF2-40B4-BE49-F238E27FC236}">
                <a16:creationId xmlns:a16="http://schemas.microsoft.com/office/drawing/2014/main" id="{5BB0C88A-2DA8-D10D-B7B7-F33CEC2988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157" y="2549208"/>
            <a:ext cx="2165668" cy="2165668"/>
          </a:xfrm>
        </p:spPr>
      </p:pic>
      <p:pic>
        <p:nvPicPr>
          <p:cNvPr id="7" name="Image 6" descr="Une image contenant motif, Caractère coloré, Lilas, carré&#10;&#10;Le contenu généré par l’IA peut être incorrect.">
            <a:extLst>
              <a:ext uri="{FF2B5EF4-FFF2-40B4-BE49-F238E27FC236}">
                <a16:creationId xmlns:a16="http://schemas.microsoft.com/office/drawing/2014/main" id="{F5008372-1D11-4350-F083-903830D448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4433" y="2549208"/>
            <a:ext cx="2165668" cy="2165668"/>
          </a:xfrm>
          <a:prstGeom prst="rect">
            <a:avLst/>
          </a:prstGeom>
        </p:spPr>
      </p:pic>
      <p:pic>
        <p:nvPicPr>
          <p:cNvPr id="9" name="Image 8" descr="Une image contenant Caractère coloré, motif, Lilas, violet&#10;&#10;Le contenu généré par l’IA peut être incorrect.">
            <a:extLst>
              <a:ext uri="{FF2B5EF4-FFF2-40B4-BE49-F238E27FC236}">
                <a16:creationId xmlns:a16="http://schemas.microsoft.com/office/drawing/2014/main" id="{EE1C0C18-D4F4-5E0A-F508-E9219DE2C6E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709" y="2549208"/>
            <a:ext cx="2165668" cy="2165668"/>
          </a:xfrm>
          <a:prstGeom prst="rect">
            <a:avLst/>
          </a:prstGeom>
        </p:spPr>
      </p:pic>
      <p:pic>
        <p:nvPicPr>
          <p:cNvPr id="11" name="Image 10" descr="Une image contenant Caractère coloré, capture d’écran, motif, art&#10;&#10;Le contenu généré par l’IA peut être incorrect.">
            <a:extLst>
              <a:ext uri="{FF2B5EF4-FFF2-40B4-BE49-F238E27FC236}">
                <a16:creationId xmlns:a16="http://schemas.microsoft.com/office/drawing/2014/main" id="{C626B237-CCFB-883B-248F-87A6FC09E24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9716" y="2549208"/>
            <a:ext cx="2165668" cy="2165668"/>
          </a:xfrm>
          <a:prstGeom prst="rect">
            <a:avLst/>
          </a:prstGeom>
        </p:spPr>
      </p:pic>
      <p:pic>
        <p:nvPicPr>
          <p:cNvPr id="13" name="Image 12" descr="Une image contenant habits, coiffe, chapeau, Visage humain&#10;&#10;Le contenu généré par l’IA peut être incorrect.">
            <a:extLst>
              <a:ext uri="{FF2B5EF4-FFF2-40B4-BE49-F238E27FC236}">
                <a16:creationId xmlns:a16="http://schemas.microsoft.com/office/drawing/2014/main" id="{B06FFF60-A747-1417-2733-E94B8B40355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23" y="2549208"/>
            <a:ext cx="2165668" cy="2165668"/>
          </a:xfrm>
          <a:prstGeom prst="rect">
            <a:avLst/>
          </a:prstGeom>
        </p:spPr>
      </p:pic>
      <p:cxnSp>
        <p:nvCxnSpPr>
          <p:cNvPr id="15" name="Connecteur droit avec flèche 14">
            <a:extLst>
              <a:ext uri="{FF2B5EF4-FFF2-40B4-BE49-F238E27FC236}">
                <a16:creationId xmlns:a16="http://schemas.microsoft.com/office/drawing/2014/main" id="{1C17059F-74C8-44A2-4CCC-D437B351480C}"/>
              </a:ext>
            </a:extLst>
          </p:cNvPr>
          <p:cNvCxnSpPr/>
          <p:nvPr/>
        </p:nvCxnSpPr>
        <p:spPr>
          <a:xfrm>
            <a:off x="1114425" y="5362575"/>
            <a:ext cx="10172700" cy="0"/>
          </a:xfrm>
          <a:prstGeom prst="straightConnector1">
            <a:avLst/>
          </a:prstGeom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94777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FBBCB4C-9927-75A8-B964-56861A90A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🛠️ </a:t>
            </a:r>
            <a:r>
              <a:rPr lang="fr-FR" b="1" dirty="0">
                <a:solidFill>
                  <a:schemeClr val="bg1"/>
                </a:solidFill>
              </a:rPr>
              <a:t>Outils et Support</a:t>
            </a:r>
            <a:endParaRPr lang="fr-CA" dirty="0">
              <a:solidFill>
                <a:schemeClr val="bg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3DBF863-6BB5-51C4-2070-2A0B8B22DD13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40080" y="2362143"/>
            <a:ext cx="8747908" cy="41088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Spécifications et consommation du PCMS</a:t>
            </a:r>
            <a:b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📄 </a:t>
            </a:r>
            <a:r>
              <a:rPr kumimoji="0" lang="fr-FR" altLang="fr-FR" sz="18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Document technique des panneaux VMS (Information PCMS_Batt.pdf)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Spécifications des batteries utilisées</a:t>
            </a:r>
            <a:b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🔋 </a:t>
            </a:r>
            <a:r>
              <a:rPr kumimoji="0" lang="fr-FR" altLang="fr-FR" sz="18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Fiche technique de la batterie (ASS-1277 - DISCOVER - D12350D-SPEC-1.pdf)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Jeu de données (.</a:t>
            </a:r>
            <a:r>
              <a:rPr kumimoji="0" lang="fr-FR" altLang="fr-FR" sz="1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json</a:t>
            </a:r>
            <a: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)</a:t>
            </a:r>
            <a:b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📂 </a:t>
            </a:r>
            <a:r>
              <a:rPr kumimoji="0" lang="fr-FR" altLang="fr-FR" sz="18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Fichiers avec mesures réelles : tension, courant, GPS, etc.</a:t>
            </a: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fr-FR" altLang="fr-F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Lien vers l’outil de visualisation</a:t>
            </a:r>
            <a:b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🖥️ </a:t>
            </a:r>
            <a:r>
              <a:rPr kumimoji="0" lang="fr-FR" altLang="fr-FR" sz="1800" b="0" i="1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Application pour analyser et visualiser le SOH en direct: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fr-FR" altLang="fr-F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https://vermachackathon2025.streamlit.app</a:t>
            </a:r>
            <a:endParaRPr kumimoji="0" lang="fr-FR" altLang="fr-FR" sz="1800" b="0" i="1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fr-FR" altLang="fr-F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" name="Graphique 4">
            <a:extLst>
              <a:ext uri="{FF2B5EF4-FFF2-40B4-BE49-F238E27FC236}">
                <a16:creationId xmlns:a16="http://schemas.microsoft.com/office/drawing/2014/main" id="{F9F78C7F-B1C3-BD76-B40C-195FAEF7CC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2900" y="212481"/>
            <a:ext cx="1937845" cy="71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03315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682</TotalTime>
  <Words>685</Words>
  <Application>Microsoft Office PowerPoint</Application>
  <PresentationFormat>Grand écran</PresentationFormat>
  <Paragraphs>70</Paragraphs>
  <Slides>13</Slides>
  <Notes>0</Notes>
  <HiddenSlides>1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6" baseType="lpstr">
      <vt:lpstr>Arial</vt:lpstr>
      <vt:lpstr>Grandview Display</vt:lpstr>
      <vt:lpstr>DashVTI</vt:lpstr>
      <vt:lpstr>Présentation PowerPoint</vt:lpstr>
      <vt:lpstr>Objectifs du Hackathon</vt:lpstr>
      <vt:lpstr>Contexte</vt:lpstr>
      <vt:lpstr>Un problème multivarié</vt:lpstr>
      <vt:lpstr>⚡Défi 1 (Estimation du SOH)</vt:lpstr>
      <vt:lpstr>Défi 1 (Estimation du SOH)</vt:lpstr>
      <vt:lpstr>⚡ Défi 2 – Optimisation de l'Échantillonnage </vt:lpstr>
      <vt:lpstr>Ex: Niveau de compression. </vt:lpstr>
      <vt:lpstr>🛠️ Outils et Support</vt:lpstr>
      <vt:lpstr>📲 Links:</vt:lpstr>
      <vt:lpstr>🎯 Critères de Réussite</vt:lpstr>
      <vt:lpstr>🏆 Récompenses / Classement</vt:lpstr>
      <vt:lpstr>Merci !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Juan David Silva</dc:creator>
  <cp:lastModifiedBy>Juan David Silva</cp:lastModifiedBy>
  <cp:revision>20</cp:revision>
  <dcterms:created xsi:type="dcterms:W3CDTF">2025-03-21T14:22:39Z</dcterms:created>
  <dcterms:modified xsi:type="dcterms:W3CDTF">2025-03-24T16:11:01Z</dcterms:modified>
</cp:coreProperties>
</file>

<file path=docProps/thumbnail.jpeg>
</file>